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269" r:id="rId4"/>
    <p:sldId id="270" r:id="rId5"/>
    <p:sldId id="257" r:id="rId6"/>
    <p:sldId id="271" r:id="rId7"/>
    <p:sldId id="263" r:id="rId8"/>
    <p:sldId id="272" r:id="rId9"/>
    <p:sldId id="273" r:id="rId10"/>
    <p:sldId id="274" r:id="rId11"/>
    <p:sldId id="275" r:id="rId12"/>
    <p:sldId id="259" r:id="rId13"/>
    <p:sldId id="276" r:id="rId14"/>
    <p:sldId id="258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65" r:id="rId26"/>
    <p:sldId id="287" r:id="rId27"/>
    <p:sldId id="288" r:id="rId28"/>
    <p:sldId id="289" r:id="rId29"/>
    <p:sldId id="291" r:id="rId30"/>
    <p:sldId id="292" r:id="rId31"/>
    <p:sldId id="293" r:id="rId32"/>
    <p:sldId id="266" r:id="rId33"/>
    <p:sldId id="294" r:id="rId34"/>
    <p:sldId id="295" r:id="rId35"/>
    <p:sldId id="297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6DE0-5F69-43C9-BDE3-C292F0F812DC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3A0D8-3A19-4AAB-9F92-5229201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A0D8-3A19-4AAB-9F92-52292010A1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2E94-9BF6-4F9E-9941-5F2C3BAEA9E1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38D9-F934-4A6C-A68F-402CBC1F2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ncir.2019.00066/ful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ba.uth.tmc.edu/neuroanatomy/L6/Lab06p18_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pomedicine.com/medical-students/vestibular-pathway-simplified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163.178.103.176/temas/temab2n/aportal/fisonercg/fisonerob4/oidoclayman/balanc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vjorwal/0-inner-ea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Vestibular Apparatus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5257800"/>
            <a:ext cx="2514600" cy="11430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Dr Deepa.G.S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Associate Professor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SKHMC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Kulasekharam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7780857224_a4512eebc5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408301"/>
            <a:ext cx="3048000" cy="4583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Crista</a:t>
            </a:r>
            <a:r>
              <a:rPr lang="en-US" b="1" dirty="0" smtClean="0"/>
              <a:t> </a:t>
            </a:r>
            <a:r>
              <a:rPr lang="en-US" b="1" dirty="0" err="1" smtClean="0"/>
              <a:t>Ampullaris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b="1" i="1" dirty="0" err="1" smtClean="0"/>
              <a:t>Cupula</a:t>
            </a:r>
            <a:endParaRPr lang="en-US" b="1" i="1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crista</a:t>
            </a:r>
            <a:r>
              <a:rPr lang="en-US" dirty="0" smtClean="0"/>
              <a:t> </a:t>
            </a:r>
            <a:r>
              <a:rPr lang="en-US" dirty="0" err="1" smtClean="0"/>
              <a:t>ampullaris</a:t>
            </a:r>
            <a:r>
              <a:rPr lang="en-US" dirty="0" smtClean="0"/>
              <a:t>, a dome-shaped gelatinous structure extends up to the roof of the </a:t>
            </a:r>
            <a:r>
              <a:rPr lang="en-US" dirty="0" err="1" smtClean="0"/>
              <a:t>ampulla</a:t>
            </a:r>
            <a:r>
              <a:rPr lang="en-US" dirty="0" smtClean="0"/>
              <a:t>. It </a:t>
            </a:r>
            <a:r>
              <a:rPr lang="en-US" dirty="0" err="1" smtClean="0"/>
              <a:t>isknown</a:t>
            </a:r>
            <a:r>
              <a:rPr lang="en-US" dirty="0" smtClean="0"/>
              <a:t> as </a:t>
            </a:r>
            <a:r>
              <a:rPr lang="en-US" b="1" dirty="0" err="1" smtClean="0"/>
              <a:t>cupula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Cilia of hair cells are projected into </a:t>
            </a:r>
            <a:r>
              <a:rPr lang="en-US" dirty="0" err="1" smtClean="0"/>
              <a:t>cupula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00"/>
            <a:ext cx="2276475" cy="277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574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/>
              <a:t>Picture courtesy :Guyton and Hall’s Text book of Medical Physiology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b="1" dirty="0" smtClean="0"/>
              <a:t>Cilia of hair cells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Apex of each hair cell has a </a:t>
            </a:r>
            <a:r>
              <a:rPr lang="en-US" b="1" dirty="0" err="1" smtClean="0"/>
              <a:t>cuticular</a:t>
            </a:r>
            <a:r>
              <a:rPr lang="en-US" b="1" dirty="0" smtClean="0"/>
              <a:t> plate. </a:t>
            </a:r>
          </a:p>
          <a:p>
            <a:r>
              <a:rPr lang="en-US" b="1" dirty="0" smtClean="0"/>
              <a:t>From </a:t>
            </a:r>
            <a:r>
              <a:rPr lang="en-US" dirty="0" smtClean="0"/>
              <a:t>this plate, about 40 to 60 cilia arise, which are called </a:t>
            </a:r>
            <a:r>
              <a:rPr lang="en-US" b="1" dirty="0" err="1" smtClean="0"/>
              <a:t>stereocilia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Each </a:t>
            </a:r>
            <a:r>
              <a:rPr lang="en-US" b="1" dirty="0" err="1" smtClean="0"/>
              <a:t>stereocilium</a:t>
            </a:r>
            <a:r>
              <a:rPr lang="en-US" b="1" dirty="0" smtClean="0"/>
              <a:t> is attached at its tip to </a:t>
            </a:r>
            <a:r>
              <a:rPr lang="en-US" dirty="0" smtClean="0"/>
              <a:t>the neighboring taller one by means of a fine process called tip link. </a:t>
            </a:r>
          </a:p>
          <a:p>
            <a:r>
              <a:rPr lang="en-US" dirty="0" smtClean="0"/>
              <a:t>Because of the tip links, all the </a:t>
            </a:r>
            <a:r>
              <a:rPr lang="en-US" dirty="0" err="1" smtClean="0"/>
              <a:t>stereocilia</a:t>
            </a:r>
            <a:r>
              <a:rPr lang="en-US" dirty="0" smtClean="0"/>
              <a:t> are held together.</a:t>
            </a:r>
          </a:p>
          <a:p>
            <a:r>
              <a:rPr lang="en-US" dirty="0" smtClean="0"/>
              <a:t>One of the cilia is very tall, which is named as </a:t>
            </a:r>
            <a:r>
              <a:rPr lang="en-US" b="1" dirty="0" err="1" smtClean="0"/>
              <a:t>kinocilium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ntitled.jpg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3515" y="609600"/>
            <a:ext cx="3073285" cy="5334000"/>
          </a:xfrm>
        </p:spPr>
      </p:pic>
      <p:sp>
        <p:nvSpPr>
          <p:cNvPr id="5" name="Rectangle 4"/>
          <p:cNvSpPr/>
          <p:nvPr/>
        </p:nvSpPr>
        <p:spPr>
          <a:xfrm>
            <a:off x="533400" y="2286000"/>
            <a:ext cx="472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Hair cell of the equilibrium apparatus and its synapses with </a:t>
            </a:r>
            <a:r>
              <a:rPr lang="en-US" sz="2800" dirty="0" smtClean="0"/>
              <a:t>the vestibular </a:t>
            </a:r>
            <a:r>
              <a:rPr lang="en-US" sz="2800" dirty="0"/>
              <a:t>nerve.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6096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/>
              <a:t>                                                         Picture courtesy :Guyton and Hall’s Text book of Medical Physiology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10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Receptor organ in </a:t>
            </a:r>
            <a:r>
              <a:rPr lang="en-US" sz="2800" b="1" dirty="0" err="1" smtClean="0"/>
              <a:t>otolith</a:t>
            </a:r>
            <a:r>
              <a:rPr lang="en-US" sz="2800" b="1" dirty="0" smtClean="0"/>
              <a:t> organ </a:t>
            </a:r>
            <a:r>
              <a:rPr lang="en-US" sz="2800" dirty="0" smtClean="0"/>
              <a:t>is called macula formed by </a:t>
            </a:r>
            <a:r>
              <a:rPr lang="en-US" sz="2800" dirty="0" err="1" smtClean="0"/>
              <a:t>neuroepithelium</a:t>
            </a:r>
            <a:r>
              <a:rPr lang="en-US" sz="2800" dirty="0" smtClean="0"/>
              <a:t> and supporting cells.</a:t>
            </a:r>
          </a:p>
          <a:p>
            <a:pPr>
              <a:buNone/>
            </a:pPr>
            <a:r>
              <a:rPr lang="en-US" sz="2800" b="1" i="1" dirty="0" err="1" smtClean="0"/>
              <a:t>Otolith</a:t>
            </a:r>
            <a:r>
              <a:rPr lang="en-US" sz="2800" b="1" i="1" dirty="0" smtClean="0"/>
              <a:t> Membrane</a:t>
            </a:r>
          </a:p>
          <a:p>
            <a:r>
              <a:rPr lang="en-US" sz="2800" dirty="0" smtClean="0"/>
              <a:t>Like </a:t>
            </a:r>
            <a:r>
              <a:rPr lang="en-US" sz="2800" dirty="0" err="1" smtClean="0"/>
              <a:t>crista</a:t>
            </a:r>
            <a:r>
              <a:rPr lang="en-US" sz="2800" dirty="0" smtClean="0"/>
              <a:t> </a:t>
            </a:r>
            <a:r>
              <a:rPr lang="en-US" sz="2800" dirty="0" err="1" smtClean="0"/>
              <a:t>ampullaris</a:t>
            </a:r>
            <a:r>
              <a:rPr lang="en-US" sz="2800" dirty="0" smtClean="0"/>
              <a:t>, macula is also covered by a </a:t>
            </a:r>
          </a:p>
          <a:p>
            <a:pPr>
              <a:buNone/>
            </a:pPr>
            <a:r>
              <a:rPr lang="en-US" sz="2800" dirty="0" smtClean="0"/>
              <a:t>    gelatinous membrane called </a:t>
            </a:r>
            <a:r>
              <a:rPr lang="en-US" sz="2800" dirty="0" err="1" smtClean="0"/>
              <a:t>otolith</a:t>
            </a:r>
            <a:r>
              <a:rPr lang="en-US" sz="2800" dirty="0" smtClean="0"/>
              <a:t> membrane. </a:t>
            </a:r>
          </a:p>
          <a:p>
            <a:r>
              <a:rPr lang="en-US" sz="2800" dirty="0" smtClean="0"/>
              <a:t>It is a flat structure and not dome shaped like </a:t>
            </a:r>
            <a:r>
              <a:rPr lang="en-US" sz="2800" dirty="0" err="1" smtClean="0"/>
              <a:t>cupula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b="1" dirty="0" err="1" smtClean="0"/>
              <a:t>stereocilia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kinocelium</a:t>
            </a:r>
            <a:r>
              <a:rPr lang="en-US" sz="2800" b="1" dirty="0" smtClean="0"/>
              <a:t> of each hair cell are </a:t>
            </a:r>
            <a:r>
              <a:rPr lang="en-US" sz="2800" dirty="0" smtClean="0"/>
              <a:t>embedded in </a:t>
            </a:r>
            <a:r>
              <a:rPr lang="en-US" sz="2800" dirty="0" err="1" smtClean="0"/>
              <a:t>otolith</a:t>
            </a:r>
            <a:r>
              <a:rPr lang="en-US" sz="2800" dirty="0" smtClean="0"/>
              <a:t> membrane.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Otolith</a:t>
            </a:r>
            <a:r>
              <a:rPr lang="en-US" sz="2800" dirty="0" smtClean="0"/>
              <a:t> membrane contains some crystals, which are called </a:t>
            </a:r>
            <a:r>
              <a:rPr lang="en-US" sz="2800" b="1" dirty="0" smtClean="0"/>
              <a:t>ear dust, </a:t>
            </a:r>
            <a:r>
              <a:rPr lang="en-US" sz="2800" b="1" dirty="0" err="1" smtClean="0"/>
              <a:t>otoconia</a:t>
            </a:r>
            <a:r>
              <a:rPr lang="en-US" sz="2800" b="1" dirty="0" smtClean="0"/>
              <a:t> or </a:t>
            </a:r>
            <a:r>
              <a:rPr lang="en-US" sz="2800" b="1" dirty="0" err="1" smtClean="0"/>
              <a:t>statoconia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Otoconia</a:t>
            </a:r>
            <a:r>
              <a:rPr lang="en-US" sz="2800" b="1" dirty="0" smtClean="0"/>
              <a:t> are mainly constituted </a:t>
            </a:r>
            <a:r>
              <a:rPr lang="en-US" sz="2800" dirty="0" smtClean="0"/>
              <a:t>by calcium carbonate.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jpg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49" y="609600"/>
            <a:ext cx="8776307" cy="5486400"/>
          </a:xfrm>
        </p:spPr>
      </p:pic>
      <p:sp>
        <p:nvSpPr>
          <p:cNvPr id="5" name="Rectangle 4"/>
          <p:cNvSpPr/>
          <p:nvPr/>
        </p:nvSpPr>
        <p:spPr>
          <a:xfrm>
            <a:off x="2362200" y="617220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" dirty="0" smtClean="0"/>
              <a:t>Picture courtesy :Guyton and Hall’s Text book of Medical Physiology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Macula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Situation of Macula</a:t>
            </a:r>
          </a:p>
          <a:p>
            <a:r>
              <a:rPr lang="en-US" dirty="0" smtClean="0"/>
              <a:t>In utricle, the macula is situated </a:t>
            </a:r>
          </a:p>
          <a:p>
            <a:pPr>
              <a:buNone/>
            </a:pPr>
            <a:r>
              <a:rPr lang="en-US" dirty="0" smtClean="0"/>
              <a:t>    in </a:t>
            </a:r>
            <a:r>
              <a:rPr lang="en-US" b="1" dirty="0" smtClean="0"/>
              <a:t>horizontal plane, </a:t>
            </a:r>
          </a:p>
          <a:p>
            <a:pPr>
              <a:buNone/>
            </a:pPr>
            <a:r>
              <a:rPr lang="en-US" b="1" dirty="0" smtClean="0"/>
              <a:t>    so </a:t>
            </a:r>
            <a:r>
              <a:rPr lang="en-US" dirty="0" smtClean="0"/>
              <a:t>that the cilia from</a:t>
            </a:r>
          </a:p>
          <a:p>
            <a:pPr>
              <a:buNone/>
            </a:pPr>
            <a:r>
              <a:rPr lang="en-US" dirty="0" smtClean="0"/>
              <a:t>    hair cells are in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vertical direction.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In the case of </a:t>
            </a:r>
            <a:r>
              <a:rPr lang="en-US" dirty="0" err="1" smtClean="0"/>
              <a:t>saccule</a:t>
            </a:r>
            <a:r>
              <a:rPr lang="en-US" dirty="0" smtClean="0"/>
              <a:t>, macula is in </a:t>
            </a:r>
            <a:r>
              <a:rPr lang="en-US" b="1" dirty="0" smtClean="0"/>
              <a:t>vertical plane and </a:t>
            </a:r>
            <a:r>
              <a:rPr lang="en-US" dirty="0" smtClean="0"/>
              <a:t>the cilia are in </a:t>
            </a:r>
            <a:r>
              <a:rPr lang="en-US" b="1" dirty="0" smtClean="0"/>
              <a:t>horizontal direction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Users\Windows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3733800" cy="25988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67000" y="647700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" dirty="0" smtClean="0">
                <a:hlinkClick r:id="rId3"/>
              </a:rPr>
              <a:t>https://www.frontiersin.org/articles/10.3389/fncir.2019.00066/full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Nerve supply to vestibular apparatus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Impulses from the hair cells of </a:t>
            </a:r>
            <a:r>
              <a:rPr lang="en-US" dirty="0" err="1" smtClean="0"/>
              <a:t>Crista</a:t>
            </a:r>
            <a:r>
              <a:rPr lang="en-US" dirty="0" smtClean="0"/>
              <a:t> </a:t>
            </a:r>
            <a:r>
              <a:rPr lang="en-US" dirty="0" err="1" smtClean="0"/>
              <a:t>ampullaris</a:t>
            </a:r>
            <a:endParaRPr lang="en-US" dirty="0" smtClean="0"/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and maculae are transmitted to medulla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oblongata and other parts of central nervous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system (CNS) through the fibers of vestibular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division of </a:t>
            </a:r>
            <a:r>
              <a:rPr lang="en-US" b="1" dirty="0" err="1" smtClean="0"/>
              <a:t>vestibulocochlear</a:t>
            </a:r>
            <a:r>
              <a:rPr lang="en-US" b="1" dirty="0" smtClean="0"/>
              <a:t> (VIII cranial)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nerve.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Nerve supply to vestibular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First order neuron</a:t>
            </a:r>
          </a:p>
          <a:p>
            <a:pPr>
              <a:buNone/>
            </a:pPr>
            <a:r>
              <a:rPr lang="en-US" b="1" dirty="0" smtClean="0"/>
              <a:t>Situation</a:t>
            </a:r>
            <a:r>
              <a:rPr lang="en-US" dirty="0" smtClean="0"/>
              <a:t>: </a:t>
            </a:r>
            <a:r>
              <a:rPr lang="en-US" sz="2800" dirty="0" smtClean="0"/>
              <a:t>Vestibular ganglion or </a:t>
            </a:r>
            <a:r>
              <a:rPr lang="en-US" sz="2800" dirty="0" err="1" smtClean="0"/>
              <a:t>Scarpa’s</a:t>
            </a:r>
            <a:r>
              <a:rPr lang="en-US" sz="2800" dirty="0" smtClean="0"/>
              <a:t> ganglion</a:t>
            </a:r>
          </a:p>
          <a:p>
            <a:pPr>
              <a:buNone/>
            </a:pPr>
            <a:r>
              <a:rPr lang="en-US" sz="2800" b="1" dirty="0" smtClean="0"/>
              <a:t>Dendrites </a:t>
            </a:r>
            <a:r>
              <a:rPr lang="en-US" sz="2800" dirty="0" smtClean="0"/>
              <a:t>: Reach the receptor organs, i.e. </a:t>
            </a:r>
            <a:r>
              <a:rPr lang="en-US" sz="2800" dirty="0" err="1" smtClean="0"/>
              <a:t>crista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ampullaris</a:t>
            </a:r>
            <a:r>
              <a:rPr lang="en-US" sz="2800" dirty="0" smtClean="0"/>
              <a:t> and maculae</a:t>
            </a:r>
          </a:p>
          <a:p>
            <a:pPr>
              <a:buNone/>
            </a:pPr>
            <a:r>
              <a:rPr lang="en-US" sz="2800" b="1" dirty="0" smtClean="0"/>
              <a:t>Axon</a:t>
            </a:r>
            <a:r>
              <a:rPr lang="en-US" sz="2800" dirty="0" smtClean="0"/>
              <a:t>: Form </a:t>
            </a:r>
            <a:r>
              <a:rPr lang="en-US" sz="2800" b="1" dirty="0" smtClean="0"/>
              <a:t>vestibular division of </a:t>
            </a:r>
            <a:r>
              <a:rPr lang="en-US" sz="2800" b="1" dirty="0" err="1" smtClean="0"/>
              <a:t>vestibulocochlear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nerve. </a:t>
            </a:r>
          </a:p>
          <a:p>
            <a:pPr>
              <a:buNone/>
            </a:pPr>
            <a:r>
              <a:rPr lang="en-US" sz="2800" dirty="0" smtClean="0"/>
              <a:t>These</a:t>
            </a:r>
            <a:r>
              <a:rPr lang="en-US" sz="2800" b="1" dirty="0" smtClean="0"/>
              <a:t> </a:t>
            </a:r>
            <a:r>
              <a:rPr lang="en-US" sz="2800" dirty="0" smtClean="0"/>
              <a:t>fibers reach the medulla oblongata and</a:t>
            </a:r>
          </a:p>
          <a:p>
            <a:pPr>
              <a:buNone/>
            </a:pPr>
            <a:r>
              <a:rPr lang="en-US" sz="2800" dirty="0" smtClean="0"/>
              <a:t>terminate in </a:t>
            </a:r>
            <a:r>
              <a:rPr lang="en-US" sz="2800" b="1" dirty="0" smtClean="0"/>
              <a:t>vestibular nuclei</a:t>
            </a:r>
          </a:p>
          <a:p>
            <a:pPr>
              <a:buNone/>
            </a:pPr>
            <a:r>
              <a:rPr lang="en-US" sz="2800" dirty="0" smtClean="0"/>
              <a:t>Few fibers pass through vestibular nuclei and  relay on</a:t>
            </a:r>
          </a:p>
          <a:p>
            <a:pPr>
              <a:buNone/>
            </a:pPr>
            <a:r>
              <a:rPr lang="en-US" sz="2800" dirty="0" err="1" smtClean="0"/>
              <a:t>flocculonodular</a:t>
            </a:r>
            <a:r>
              <a:rPr lang="en-US" sz="2800" dirty="0" smtClean="0"/>
              <a:t> lobe of </a:t>
            </a:r>
            <a:r>
              <a:rPr lang="en-US" sz="2800" b="1" dirty="0" smtClean="0"/>
              <a:t>cerebellum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Vestibular nuclei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four vestibular nuclei in the medulla oblongata, viz. superior, inferior, lateral and medial nuclei. </a:t>
            </a:r>
          </a:p>
          <a:p>
            <a:r>
              <a:rPr lang="en-US" dirty="0" smtClean="0"/>
              <a:t>Most of the primary vestibular fibers reaching </a:t>
            </a:r>
            <a:r>
              <a:rPr lang="en-US" b="1" dirty="0" smtClean="0"/>
              <a:t>superior and medial nucle</a:t>
            </a:r>
            <a:r>
              <a:rPr lang="en-US" dirty="0" smtClean="0"/>
              <a:t>i come from </a:t>
            </a:r>
            <a:r>
              <a:rPr lang="en-US" b="1" dirty="0" err="1" smtClean="0"/>
              <a:t>crista</a:t>
            </a:r>
            <a:r>
              <a:rPr lang="en-US" b="1" dirty="0" smtClean="0"/>
              <a:t>  </a:t>
            </a:r>
            <a:r>
              <a:rPr lang="en-US" b="1" dirty="0" err="1" smtClean="0"/>
              <a:t>ampullaris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Lateral vestibular nucleus </a:t>
            </a:r>
            <a:r>
              <a:rPr lang="en-US" dirty="0" smtClean="0"/>
              <a:t>receives fibers mainly from </a:t>
            </a:r>
            <a:r>
              <a:rPr lang="en-US" b="1" dirty="0" smtClean="0"/>
              <a:t>maculae </a:t>
            </a:r>
            <a:endParaRPr lang="en-US" dirty="0" smtClean="0"/>
          </a:p>
          <a:p>
            <a:r>
              <a:rPr lang="en-US" b="1" dirty="0" smtClean="0"/>
              <a:t>Inferior vestibular nucleus </a:t>
            </a:r>
            <a:r>
              <a:rPr lang="en-US" dirty="0" smtClean="0"/>
              <a:t>receives fibers from both </a:t>
            </a:r>
            <a:r>
              <a:rPr lang="en-US" b="1" dirty="0" err="1" smtClean="0"/>
              <a:t>crista</a:t>
            </a:r>
            <a:r>
              <a:rPr lang="en-US" b="1" dirty="0" smtClean="0"/>
              <a:t> </a:t>
            </a:r>
            <a:r>
              <a:rPr lang="en-US" b="1" dirty="0" err="1" smtClean="0"/>
              <a:t>ampullaris</a:t>
            </a:r>
            <a:r>
              <a:rPr lang="en-US" b="1" dirty="0" smtClean="0"/>
              <a:t> and maculae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Vestibular nuclei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029200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sz="900" dirty="0" smtClean="0">
                <a:hlinkClick r:id="rId2"/>
              </a:rPr>
              <a:t>https://nba.uth.tmc.edu/neuroanatomy/L6/Lab06p18_index.html</a:t>
            </a:r>
            <a:endParaRPr lang="en-US" sz="900" dirty="0"/>
          </a:p>
        </p:txBody>
      </p:sp>
      <p:pic>
        <p:nvPicPr>
          <p:cNvPr id="5" name="Picture 2" descr="C:\Users\Windows\Desktop\L06P19F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7447" y="1219200"/>
            <a:ext cx="4491953" cy="4456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Balance is the ability to maintain the body’s center of mass over its base of support</a:t>
            </a:r>
          </a:p>
          <a:p>
            <a:pPr algn="just"/>
            <a:r>
              <a:rPr lang="en-US" dirty="0" smtClean="0"/>
              <a:t>Maintaining balance depends on information received by the brain from three peripheral sources: eyes, muscles and joints, and vestibular organs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Nerve supply to vestibular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Second order Neuron:</a:t>
            </a:r>
          </a:p>
          <a:p>
            <a:r>
              <a:rPr lang="en-US" b="1" dirty="0" smtClean="0"/>
              <a:t>Axons from vestibular nuclei </a:t>
            </a:r>
            <a:r>
              <a:rPr lang="en-US" dirty="0" smtClean="0"/>
              <a:t>form the secondary vestibular fibers and  forms  four tracts: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Vestibulo</a:t>
            </a:r>
            <a:r>
              <a:rPr lang="en-US" dirty="0" smtClean="0"/>
              <a:t>-ocular tract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Vestibulospinal</a:t>
            </a:r>
            <a:r>
              <a:rPr lang="en-US" dirty="0" smtClean="0"/>
              <a:t> tract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Vestibuloreticular</a:t>
            </a:r>
            <a:r>
              <a:rPr lang="en-US" dirty="0" smtClean="0"/>
              <a:t> tract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Vestibulocerebellar</a:t>
            </a:r>
            <a:r>
              <a:rPr lang="en-US" dirty="0" smtClean="0"/>
              <a:t> tract.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Connections of  vestibular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err="1" smtClean="0"/>
              <a:t>Vestibulo</a:t>
            </a:r>
            <a:r>
              <a:rPr lang="en-US" b="1" dirty="0" smtClean="0"/>
              <a:t>-ocular tract</a:t>
            </a:r>
          </a:p>
          <a:p>
            <a:pPr>
              <a:buNone/>
            </a:pPr>
            <a:r>
              <a:rPr lang="en-US" b="1" dirty="0" smtClean="0"/>
              <a:t>Origin</a:t>
            </a:r>
            <a:r>
              <a:rPr lang="en-US" dirty="0" smtClean="0"/>
              <a:t>: </a:t>
            </a:r>
            <a:r>
              <a:rPr lang="en-US" b="1" dirty="0" smtClean="0"/>
              <a:t>Superior, medial and inferior</a:t>
            </a:r>
          </a:p>
          <a:p>
            <a:pPr>
              <a:buNone/>
            </a:pPr>
            <a:r>
              <a:rPr lang="en-US" b="1" dirty="0" smtClean="0"/>
              <a:t>Vestibular nuclei </a:t>
            </a:r>
            <a:r>
              <a:rPr lang="en-US" dirty="0" smtClean="0"/>
              <a:t>descend downward</a:t>
            </a:r>
          </a:p>
          <a:p>
            <a:pPr>
              <a:buNone/>
            </a:pPr>
            <a:r>
              <a:rPr lang="en-US" dirty="0" smtClean="0"/>
              <a:t>for short distance and then ascend </a:t>
            </a:r>
          </a:p>
          <a:p>
            <a:pPr>
              <a:buNone/>
            </a:pPr>
            <a:r>
              <a:rPr lang="en-US" dirty="0" smtClean="0"/>
              <a:t>through the medial longitudinal</a:t>
            </a:r>
          </a:p>
          <a:p>
            <a:pPr>
              <a:buNone/>
            </a:pPr>
            <a:r>
              <a:rPr lang="en-US" dirty="0" smtClean="0"/>
              <a:t>Fasciculus</a:t>
            </a:r>
          </a:p>
          <a:p>
            <a:pPr>
              <a:buNone/>
            </a:pPr>
            <a:r>
              <a:rPr lang="en-US" b="1" dirty="0" err="1" smtClean="0"/>
              <a:t>Terminaton</a:t>
            </a:r>
            <a:r>
              <a:rPr lang="en-US" b="1" dirty="0" smtClean="0"/>
              <a:t>: Nuclei of III, IV and VI</a:t>
            </a:r>
          </a:p>
          <a:p>
            <a:pPr>
              <a:buNone/>
            </a:pPr>
            <a:r>
              <a:rPr lang="en-US" b="1" dirty="0" smtClean="0"/>
              <a:t>cranial nerves</a:t>
            </a:r>
          </a:p>
          <a:p>
            <a:pPr>
              <a:buNone/>
            </a:pPr>
            <a:r>
              <a:rPr lang="en-US" b="1" dirty="0" smtClean="0"/>
              <a:t>Function:</a:t>
            </a:r>
          </a:p>
          <a:p>
            <a:pPr>
              <a:buNone/>
            </a:pPr>
            <a:r>
              <a:rPr lang="en-US" dirty="0" smtClean="0"/>
              <a:t>This tract is concerned with </a:t>
            </a:r>
            <a:r>
              <a:rPr lang="en-US" b="1" dirty="0" smtClean="0"/>
              <a:t>movements</a:t>
            </a:r>
          </a:p>
          <a:p>
            <a:pPr>
              <a:buNone/>
            </a:pPr>
            <a:r>
              <a:rPr lang="en-US" b="1" dirty="0" smtClean="0"/>
              <a:t> of eyeballs in relation </a:t>
            </a:r>
            <a:r>
              <a:rPr lang="en-US" dirty="0" smtClean="0"/>
              <a:t>to the position of</a:t>
            </a:r>
          </a:p>
          <a:p>
            <a:pPr>
              <a:buNone/>
            </a:pPr>
            <a:r>
              <a:rPr lang="en-US" dirty="0" smtClean="0"/>
              <a:t> the head.</a:t>
            </a:r>
            <a:endParaRPr lang="en-US" dirty="0"/>
          </a:p>
        </p:txBody>
      </p:sp>
      <p:pic>
        <p:nvPicPr>
          <p:cNvPr id="4" name="Picture 2" descr="C:\Users\Windows\Desktop\central-vestibular-syste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85800"/>
            <a:ext cx="2667000" cy="5384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Connections of  vestibular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Vestibulospinal</a:t>
            </a:r>
            <a:r>
              <a:rPr lang="en-US" b="1" dirty="0" smtClean="0"/>
              <a:t> Tract</a:t>
            </a:r>
          </a:p>
          <a:p>
            <a:pPr>
              <a:buNone/>
            </a:pPr>
            <a:r>
              <a:rPr lang="en-US" sz="2800" b="1" dirty="0" smtClean="0"/>
              <a:t>ORIGIN: </a:t>
            </a:r>
            <a:r>
              <a:rPr lang="en-US" b="1" dirty="0" smtClean="0"/>
              <a:t>F</a:t>
            </a:r>
            <a:r>
              <a:rPr lang="en-US" dirty="0" smtClean="0"/>
              <a:t>rom lateral nucleus </a:t>
            </a:r>
          </a:p>
          <a:p>
            <a:pPr>
              <a:buNone/>
            </a:pPr>
            <a:r>
              <a:rPr lang="en-US" b="1" dirty="0" smtClean="0"/>
              <a:t>Termination</a:t>
            </a:r>
            <a:r>
              <a:rPr lang="en-US" dirty="0" smtClean="0"/>
              <a:t>: Anterior horn </a:t>
            </a:r>
          </a:p>
          <a:p>
            <a:pPr>
              <a:buNone/>
            </a:pPr>
            <a:r>
              <a:rPr lang="en-US" dirty="0" smtClean="0"/>
              <a:t>cells of spinal cord</a:t>
            </a:r>
          </a:p>
          <a:p>
            <a:pPr>
              <a:buNone/>
            </a:pPr>
            <a:r>
              <a:rPr lang="en-US" sz="2800" b="1" dirty="0" smtClean="0"/>
              <a:t>FUNCTION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Reflex </a:t>
            </a:r>
            <a:r>
              <a:rPr lang="en-US" b="1" dirty="0" smtClean="0"/>
              <a:t>movements of head</a:t>
            </a:r>
          </a:p>
          <a:p>
            <a:pPr>
              <a:buNone/>
            </a:pPr>
            <a:r>
              <a:rPr lang="en-US" b="1" smtClean="0"/>
              <a:t>and </a:t>
            </a:r>
            <a:r>
              <a:rPr lang="en-US" b="1" dirty="0" smtClean="0"/>
              <a:t>body during postural </a:t>
            </a:r>
          </a:p>
          <a:p>
            <a:pPr>
              <a:buNone/>
            </a:pPr>
            <a:r>
              <a:rPr lang="en-US" dirty="0" smtClean="0"/>
              <a:t>changes.</a:t>
            </a:r>
            <a:endParaRPr lang="en-US" dirty="0"/>
          </a:p>
        </p:txBody>
      </p:sp>
      <p:pic>
        <p:nvPicPr>
          <p:cNvPr id="4" name="Picture 2" descr="C:\Users\Windows\Desktop\central-vestibular-syste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001305"/>
            <a:ext cx="3048000" cy="5667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Connections of  vestibular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3.Vestibuloreticular Tract</a:t>
            </a:r>
          </a:p>
          <a:p>
            <a:pPr algn="just">
              <a:buNone/>
            </a:pPr>
            <a:r>
              <a:rPr lang="en-US" dirty="0" smtClean="0"/>
              <a:t>Some fibers from </a:t>
            </a:r>
            <a:r>
              <a:rPr lang="en-US" b="1" dirty="0" smtClean="0"/>
              <a:t>vestibular nuclei </a:t>
            </a:r>
            <a:r>
              <a:rPr lang="en-US" dirty="0" smtClean="0"/>
              <a:t>reach the</a:t>
            </a:r>
          </a:p>
          <a:p>
            <a:pPr algn="just">
              <a:buNone/>
            </a:pPr>
            <a:r>
              <a:rPr lang="en-US" b="1" dirty="0" smtClean="0"/>
              <a:t>reticular formation </a:t>
            </a:r>
            <a:r>
              <a:rPr lang="en-US" dirty="0" smtClean="0"/>
              <a:t>of brainstem forming</a:t>
            </a:r>
          </a:p>
          <a:p>
            <a:pPr algn="just">
              <a:buNone/>
            </a:pPr>
            <a:r>
              <a:rPr lang="en-US" dirty="0" err="1" smtClean="0"/>
              <a:t>reticulospinal</a:t>
            </a:r>
            <a:r>
              <a:rPr lang="en-US" dirty="0" smtClean="0"/>
              <a:t> tract.</a:t>
            </a:r>
          </a:p>
          <a:p>
            <a:pPr algn="just">
              <a:buNone/>
            </a:pPr>
            <a:r>
              <a:rPr lang="en-US" b="1" dirty="0" smtClean="0"/>
              <a:t>Function:</a:t>
            </a:r>
          </a:p>
          <a:p>
            <a:pPr>
              <a:buNone/>
            </a:pPr>
            <a:r>
              <a:rPr lang="en-US" dirty="0" smtClean="0"/>
              <a:t>These fibers are concerned with the </a:t>
            </a:r>
            <a:r>
              <a:rPr lang="en-US" b="1" dirty="0" smtClean="0"/>
              <a:t>facilitation</a:t>
            </a:r>
          </a:p>
          <a:p>
            <a:pPr>
              <a:buNone/>
            </a:pPr>
            <a:r>
              <a:rPr lang="en-US" b="1" dirty="0" smtClean="0"/>
              <a:t>of muscle tone.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Connections of  vestibular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4. </a:t>
            </a:r>
            <a:r>
              <a:rPr lang="en-US" b="1" dirty="0" err="1" smtClean="0"/>
              <a:t>Vestibulocerebellar</a:t>
            </a:r>
            <a:r>
              <a:rPr lang="en-US" b="1" dirty="0" smtClean="0"/>
              <a:t> Tract</a:t>
            </a:r>
          </a:p>
          <a:p>
            <a:pPr>
              <a:buNone/>
            </a:pPr>
            <a:r>
              <a:rPr lang="en-US" b="1" dirty="0" smtClean="0"/>
              <a:t>Origin: </a:t>
            </a:r>
            <a:r>
              <a:rPr lang="en-US" dirty="0" smtClean="0"/>
              <a:t>from all four vestibular nuclei</a:t>
            </a:r>
          </a:p>
          <a:p>
            <a:pPr>
              <a:buNone/>
            </a:pPr>
            <a:r>
              <a:rPr lang="en-US" b="1" dirty="0" err="1" smtClean="0"/>
              <a:t>Termination:</a:t>
            </a:r>
            <a:r>
              <a:rPr lang="en-US" dirty="0" err="1" smtClean="0"/>
              <a:t>Flocculonodular</a:t>
            </a:r>
            <a:r>
              <a:rPr lang="en-US" dirty="0" smtClean="0"/>
              <a:t> lobe and </a:t>
            </a:r>
            <a:r>
              <a:rPr lang="en-US" dirty="0" err="1" smtClean="0"/>
              <a:t>fastigial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nuclei of cerebellum. </a:t>
            </a:r>
          </a:p>
          <a:p>
            <a:pPr>
              <a:buNone/>
            </a:pPr>
            <a:r>
              <a:rPr lang="en-US" b="1" dirty="0" smtClean="0"/>
              <a:t>Functions:</a:t>
            </a:r>
          </a:p>
          <a:p>
            <a:pPr>
              <a:buNone/>
            </a:pPr>
            <a:r>
              <a:rPr lang="en-US" dirty="0" smtClean="0"/>
              <a:t>This tract is involved in </a:t>
            </a:r>
            <a:r>
              <a:rPr lang="en-US" b="1" dirty="0" smtClean="0"/>
              <a:t>coordination of</a:t>
            </a:r>
          </a:p>
          <a:p>
            <a:pPr>
              <a:buNone/>
            </a:pPr>
            <a:r>
              <a:rPr lang="en-US" b="1" dirty="0" smtClean="0"/>
              <a:t> movements according to </a:t>
            </a:r>
            <a:r>
              <a:rPr lang="en-US" dirty="0" smtClean="0"/>
              <a:t>body position.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dows\Desktop\central-vestibular-system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391400" cy="630029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" dirty="0" smtClean="0">
                <a:hlinkClick r:id="rId3"/>
              </a:rPr>
              <a:t>https://epomedicine.com/medical-students/vestibular-pathway-simplified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Functions of  vestibular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Semicircular canals- </a:t>
            </a:r>
            <a:r>
              <a:rPr lang="en-US" dirty="0" smtClean="0"/>
              <a:t>give response to </a:t>
            </a:r>
            <a:r>
              <a:rPr lang="en-US" b="1" dirty="0" err="1" smtClean="0"/>
              <a:t>rotatory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movements or angular acceleration of </a:t>
            </a:r>
            <a:r>
              <a:rPr lang="en-US" dirty="0" smtClean="0"/>
              <a:t>the head.</a:t>
            </a:r>
          </a:p>
          <a:p>
            <a:r>
              <a:rPr lang="en-US" b="1" dirty="0" smtClean="0"/>
              <a:t>Utricle and </a:t>
            </a:r>
            <a:r>
              <a:rPr lang="en-US" b="1" dirty="0" err="1" smtClean="0"/>
              <a:t>saccule</a:t>
            </a:r>
            <a:r>
              <a:rPr lang="en-US" b="1" dirty="0" smtClean="0"/>
              <a:t>- </a:t>
            </a:r>
            <a:r>
              <a:rPr lang="en-US" dirty="0" smtClean="0"/>
              <a:t>give response to </a:t>
            </a:r>
            <a:r>
              <a:rPr lang="en-US" b="1" dirty="0" smtClean="0"/>
              <a:t>linear</a:t>
            </a:r>
          </a:p>
          <a:p>
            <a:pPr>
              <a:buNone/>
            </a:pPr>
            <a:r>
              <a:rPr lang="en-US" b="1" dirty="0" smtClean="0"/>
              <a:t>    acceleration</a:t>
            </a:r>
            <a:r>
              <a:rPr lang="en-US" dirty="0" smtClean="0"/>
              <a:t> of head.</a:t>
            </a:r>
          </a:p>
          <a:p>
            <a:pPr>
              <a:buNone/>
            </a:pPr>
            <a:r>
              <a:rPr lang="en-US" dirty="0" smtClean="0"/>
              <a:t>Thus vestibular apparatus</a:t>
            </a:r>
          </a:p>
          <a:p>
            <a:r>
              <a:rPr lang="en-US" dirty="0" smtClean="0"/>
              <a:t>Detects  </a:t>
            </a:r>
            <a:r>
              <a:rPr lang="en-US" b="1" dirty="0" smtClean="0"/>
              <a:t>the position of head </a:t>
            </a:r>
            <a:r>
              <a:rPr lang="en-US" dirty="0" smtClean="0"/>
              <a:t>during different</a:t>
            </a:r>
          </a:p>
          <a:p>
            <a:pPr>
              <a:buNone/>
            </a:pPr>
            <a:r>
              <a:rPr lang="en-US" dirty="0" smtClean="0"/>
              <a:t>    movements. </a:t>
            </a:r>
          </a:p>
          <a:p>
            <a:r>
              <a:rPr lang="en-US" dirty="0" smtClean="0"/>
              <a:t>Reflex </a:t>
            </a:r>
            <a:r>
              <a:rPr lang="en-US" b="1" dirty="0" smtClean="0"/>
              <a:t>adjustments in the position of eyeball, head and body during postural changes.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 Semicircular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Angular acceleration stimulate </a:t>
            </a:r>
            <a:r>
              <a:rPr lang="en-US" dirty="0" err="1" smtClean="0"/>
              <a:t>crista</a:t>
            </a:r>
            <a:r>
              <a:rPr lang="en-US" dirty="0" smtClean="0"/>
              <a:t> in semicircular canal</a:t>
            </a:r>
          </a:p>
          <a:p>
            <a:r>
              <a:rPr lang="en-US" dirty="0" smtClean="0"/>
              <a:t>One synergistic pair will be functioning depending on plane of movement</a:t>
            </a:r>
          </a:p>
          <a:p>
            <a:r>
              <a:rPr lang="en-US" dirty="0" smtClean="0"/>
              <a:t>Stimulation occurs at the beginning and end of rotation</a:t>
            </a:r>
          </a:p>
          <a:p>
            <a:r>
              <a:rPr lang="en-US" dirty="0" smtClean="0"/>
              <a:t>Activation occurs on one side and deactivation on other side which forms the basis of interpretation of direction of movement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 Semicircular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any semicircular canal, when </a:t>
            </a:r>
            <a:r>
              <a:rPr lang="en-US" dirty="0" err="1" smtClean="0"/>
              <a:t>cupula</a:t>
            </a:r>
            <a:r>
              <a:rPr lang="en-US" dirty="0" smtClean="0"/>
              <a:t> moves towards the </a:t>
            </a:r>
            <a:r>
              <a:rPr lang="en-US" dirty="0" err="1" smtClean="0"/>
              <a:t>ampulla</a:t>
            </a:r>
            <a:r>
              <a:rPr lang="en-US" dirty="0" smtClean="0"/>
              <a:t>, </a:t>
            </a:r>
            <a:r>
              <a:rPr lang="en-US" b="1" dirty="0" err="1" smtClean="0"/>
              <a:t>stereocilia</a:t>
            </a:r>
            <a:r>
              <a:rPr lang="en-US" b="1" dirty="0" smtClean="0"/>
              <a:t> </a:t>
            </a:r>
            <a:r>
              <a:rPr lang="en-US" dirty="0" smtClean="0"/>
              <a:t>of hair cells are pushed </a:t>
            </a:r>
            <a:r>
              <a:rPr lang="en-US" b="1" dirty="0" smtClean="0"/>
              <a:t>towards </a:t>
            </a:r>
            <a:r>
              <a:rPr lang="en-US" b="1" dirty="0" err="1" smtClean="0"/>
              <a:t>kinocilium</a:t>
            </a:r>
            <a:r>
              <a:rPr lang="en-US" b="1" dirty="0" smtClean="0"/>
              <a:t> leading to stimulation of hair cells. </a:t>
            </a:r>
          </a:p>
          <a:p>
            <a:r>
              <a:rPr lang="en-US" b="1" dirty="0" smtClean="0"/>
              <a:t>When </a:t>
            </a:r>
            <a:r>
              <a:rPr lang="en-US" b="1" dirty="0" err="1" smtClean="0"/>
              <a:t>cupula</a:t>
            </a:r>
            <a:r>
              <a:rPr lang="en-US" b="1" dirty="0" smtClean="0"/>
              <a:t> moves away </a:t>
            </a:r>
            <a:r>
              <a:rPr lang="en-US" dirty="0" smtClean="0"/>
              <a:t>from </a:t>
            </a:r>
            <a:r>
              <a:rPr lang="en-US" dirty="0" err="1" smtClean="0"/>
              <a:t>ampulla</a:t>
            </a:r>
            <a:r>
              <a:rPr lang="en-US" dirty="0" smtClean="0"/>
              <a:t>, the </a:t>
            </a:r>
            <a:r>
              <a:rPr lang="en-US" dirty="0" err="1" smtClean="0"/>
              <a:t>stereocilia</a:t>
            </a:r>
            <a:r>
              <a:rPr lang="en-US" dirty="0" smtClean="0"/>
              <a:t> are pushed away from </a:t>
            </a:r>
            <a:r>
              <a:rPr lang="en-US" dirty="0" err="1" smtClean="0"/>
              <a:t>kinocilium</a:t>
            </a:r>
            <a:r>
              <a:rPr lang="en-US" dirty="0" smtClean="0"/>
              <a:t> and hair cells are not stimulated.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4898"/>
            <a:ext cx="7696200" cy="642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71800" y="6642556"/>
            <a:ext cx="39869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663.178.103.176/</a:t>
            </a:r>
            <a:r>
              <a:rPr lang="en-US" sz="800" dirty="0" err="1" smtClean="0">
                <a:hlinkClick r:id="rId3"/>
              </a:rPr>
              <a:t>temas</a:t>
            </a:r>
            <a:r>
              <a:rPr lang="en-US" sz="800" dirty="0" smtClean="0">
                <a:hlinkClick r:id="rId3"/>
              </a:rPr>
              <a:t>/temab2n/</a:t>
            </a:r>
            <a:r>
              <a:rPr lang="en-US" sz="800" dirty="0" err="1" smtClean="0">
                <a:hlinkClick r:id="rId3"/>
              </a:rPr>
              <a:t>aportal</a:t>
            </a:r>
            <a:r>
              <a:rPr lang="en-US" sz="800" dirty="0" smtClean="0">
                <a:hlinkClick r:id="rId3"/>
              </a:rPr>
              <a:t>/</a:t>
            </a:r>
            <a:r>
              <a:rPr lang="en-US" sz="800" dirty="0" err="1" smtClean="0">
                <a:hlinkClick r:id="rId3"/>
              </a:rPr>
              <a:t>fisonercg</a:t>
            </a:r>
            <a:r>
              <a:rPr lang="en-US" sz="800" dirty="0" smtClean="0">
                <a:hlinkClick r:id="rId3"/>
              </a:rPr>
              <a:t>/fisonerob4/</a:t>
            </a:r>
            <a:r>
              <a:rPr lang="en-US" sz="800" dirty="0" err="1" smtClean="0">
                <a:hlinkClick r:id="rId3"/>
              </a:rPr>
              <a:t>oidoclayman</a:t>
            </a:r>
            <a:r>
              <a:rPr lang="en-US" sz="800" dirty="0" smtClean="0">
                <a:hlinkClick r:id="rId3"/>
              </a:rPr>
              <a:t>/balance.htm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lance-motor-output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8629983" cy="61773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Mechanism of stimulation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Normal discharge-50-100 impulse/min</a:t>
            </a:r>
          </a:p>
          <a:p>
            <a:r>
              <a:rPr lang="en-US" dirty="0" smtClean="0"/>
              <a:t>At the start of rotation </a:t>
            </a:r>
          </a:p>
          <a:p>
            <a:pPr>
              <a:buNone/>
            </a:pPr>
            <a:r>
              <a:rPr lang="en-US" dirty="0" smtClean="0"/>
              <a:t>head rotates to one side </a:t>
            </a:r>
          </a:p>
          <a:p>
            <a:pPr>
              <a:buNone/>
            </a:pPr>
            <a:r>
              <a:rPr lang="en-US" dirty="0" err="1" smtClean="0"/>
              <a:t>endolymph</a:t>
            </a:r>
            <a:r>
              <a:rPr lang="en-US" dirty="0" smtClean="0"/>
              <a:t> is displaced in a</a:t>
            </a:r>
          </a:p>
          <a:p>
            <a:pPr>
              <a:buNone/>
            </a:pPr>
            <a:r>
              <a:rPr lang="en-US" dirty="0" smtClean="0"/>
              <a:t>direction opposite to the </a:t>
            </a:r>
          </a:p>
          <a:p>
            <a:pPr>
              <a:buNone/>
            </a:pPr>
            <a:r>
              <a:rPr lang="en-US" dirty="0" smtClean="0"/>
              <a:t>direction of rotation </a:t>
            </a:r>
          </a:p>
          <a:p>
            <a:pPr>
              <a:buNone/>
            </a:pPr>
            <a:r>
              <a:rPr lang="en-US" dirty="0" smtClean="0"/>
              <a:t>due to inertia for 20 sec</a:t>
            </a:r>
          </a:p>
          <a:p>
            <a:r>
              <a:rPr lang="en-US" dirty="0" smtClean="0"/>
              <a:t>Fluid pushes </a:t>
            </a:r>
            <a:r>
              <a:rPr lang="en-US" dirty="0" err="1" smtClean="0"/>
              <a:t>ampulla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bending the hair cells</a:t>
            </a:r>
          </a:p>
          <a:p>
            <a:r>
              <a:rPr lang="en-US" dirty="0" smtClean="0"/>
              <a:t>Impulse discharge-600-800/min</a:t>
            </a:r>
          </a:p>
          <a:p>
            <a:r>
              <a:rPr lang="en-US" dirty="0" smtClean="0"/>
              <a:t>When a constant speed is achieved the fluid moves at the same rate as the body moving and </a:t>
            </a:r>
            <a:r>
              <a:rPr lang="en-US" dirty="0" err="1" smtClean="0"/>
              <a:t>ampulla</a:t>
            </a:r>
            <a:r>
              <a:rPr lang="en-US" dirty="0" smtClean="0"/>
              <a:t> swings back to original position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9326" y="1524000"/>
            <a:ext cx="421490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Mechanism of 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In clockwise rotation in </a:t>
            </a:r>
          </a:p>
          <a:p>
            <a:pPr algn="just">
              <a:buNone/>
            </a:pPr>
            <a:r>
              <a:rPr lang="en-US" dirty="0" smtClean="0"/>
              <a:t>horizontal </a:t>
            </a:r>
            <a:r>
              <a:rPr lang="en-US" dirty="0" err="1" smtClean="0"/>
              <a:t>plane,in</a:t>
            </a: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dirty="0" smtClean="0"/>
              <a:t>right semicircular canals</a:t>
            </a:r>
          </a:p>
          <a:p>
            <a:pPr algn="just">
              <a:buNone/>
            </a:pPr>
            <a:r>
              <a:rPr lang="en-US" dirty="0" err="1" smtClean="0"/>
              <a:t>cupula</a:t>
            </a:r>
            <a:r>
              <a:rPr lang="en-US" dirty="0" smtClean="0"/>
              <a:t> moves towards  </a:t>
            </a:r>
          </a:p>
          <a:p>
            <a:pPr algn="just">
              <a:buNone/>
            </a:pPr>
            <a:r>
              <a:rPr lang="en-US" dirty="0" err="1" smtClean="0"/>
              <a:t>ampulla</a:t>
            </a:r>
            <a:r>
              <a:rPr lang="en-US" dirty="0" smtClean="0"/>
              <a:t> ,</a:t>
            </a:r>
            <a:r>
              <a:rPr lang="en-US" dirty="0" err="1" smtClean="0"/>
              <a:t>steriocilia</a:t>
            </a:r>
            <a:r>
              <a:rPr lang="en-US" dirty="0" smtClean="0"/>
              <a:t> towards</a:t>
            </a:r>
          </a:p>
          <a:p>
            <a:pPr algn="just">
              <a:buNone/>
            </a:pPr>
            <a:r>
              <a:rPr lang="en-US" dirty="0" err="1" smtClean="0"/>
              <a:t>kinocilium</a:t>
            </a:r>
            <a:r>
              <a:rPr lang="en-US" dirty="0" smtClean="0"/>
              <a:t> leads to stimulation</a:t>
            </a:r>
          </a:p>
          <a:p>
            <a:r>
              <a:rPr lang="en-US" dirty="0" smtClean="0"/>
              <a:t>In left semicircular canals </a:t>
            </a:r>
          </a:p>
          <a:p>
            <a:pPr>
              <a:buNone/>
            </a:pPr>
            <a:r>
              <a:rPr lang="en-US" dirty="0" err="1" smtClean="0"/>
              <a:t>cupula</a:t>
            </a:r>
            <a:r>
              <a:rPr lang="en-US" dirty="0" smtClean="0"/>
              <a:t> moves away from  </a:t>
            </a:r>
          </a:p>
          <a:p>
            <a:pPr>
              <a:buNone/>
            </a:pPr>
            <a:r>
              <a:rPr lang="en-US" dirty="0" err="1" smtClean="0"/>
              <a:t>ampulla</a:t>
            </a:r>
            <a:r>
              <a:rPr lang="en-US" dirty="0" smtClean="0"/>
              <a:t> , </a:t>
            </a:r>
            <a:r>
              <a:rPr lang="en-US" dirty="0" err="1" smtClean="0"/>
              <a:t>steriocilia</a:t>
            </a:r>
            <a:r>
              <a:rPr lang="en-US" dirty="0" smtClean="0"/>
              <a:t> away from </a:t>
            </a:r>
          </a:p>
          <a:p>
            <a:pPr>
              <a:buNone/>
            </a:pPr>
            <a:r>
              <a:rPr lang="en-US" dirty="0" err="1" smtClean="0"/>
              <a:t>kinocilium</a:t>
            </a:r>
            <a:r>
              <a:rPr lang="en-US" dirty="0" smtClean="0"/>
              <a:t> leads to deactivation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124201" cy="38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Mechanism of stimulation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599" y="1295400"/>
            <a:ext cx="664677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Utricle and </a:t>
            </a:r>
            <a:r>
              <a:rPr lang="en-US" dirty="0" err="1" smtClean="0"/>
              <a:t>saccule</a:t>
            </a:r>
            <a:r>
              <a:rPr lang="en-US" dirty="0" smtClean="0"/>
              <a:t>-Functions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Receptors (Macula) responds</a:t>
            </a:r>
          </a:p>
          <a:p>
            <a:pPr>
              <a:buNone/>
            </a:pPr>
            <a:r>
              <a:rPr lang="en-US" sz="2800" dirty="0" smtClean="0"/>
              <a:t>     to  linear Accelera</a:t>
            </a:r>
            <a:r>
              <a:rPr lang="en-US" dirty="0" smtClean="0"/>
              <a:t>tion</a:t>
            </a:r>
          </a:p>
          <a:p>
            <a:r>
              <a:rPr lang="en-US" dirty="0" smtClean="0"/>
              <a:t>Utricle-horizontal plane</a:t>
            </a:r>
          </a:p>
          <a:p>
            <a:r>
              <a:rPr lang="en-US" dirty="0" err="1" smtClean="0"/>
              <a:t>Saccule</a:t>
            </a:r>
            <a:r>
              <a:rPr lang="en-US" dirty="0" smtClean="0"/>
              <a:t>-vertical plane</a:t>
            </a:r>
          </a:p>
          <a:p>
            <a:r>
              <a:rPr lang="en-US" dirty="0" smtClean="0"/>
              <a:t>Static receptors continually </a:t>
            </a:r>
          </a:p>
          <a:p>
            <a:pPr>
              <a:buNone/>
            </a:pPr>
            <a:r>
              <a:rPr lang="en-US" dirty="0" smtClean="0"/>
              <a:t>    stimulated by gravitational pull</a:t>
            </a:r>
          </a:p>
          <a:p>
            <a:r>
              <a:rPr lang="en-US" dirty="0" smtClean="0"/>
              <a:t>During resting a particular pattern of firing</a:t>
            </a:r>
          </a:p>
          <a:p>
            <a:r>
              <a:rPr lang="en-US" dirty="0" smtClean="0"/>
              <a:t>Tilt of even half a degree cause change in pattern of firing</a:t>
            </a:r>
            <a:endParaRPr lang="en-US" dirty="0"/>
          </a:p>
        </p:txBody>
      </p:sp>
      <p:pic>
        <p:nvPicPr>
          <p:cNvPr id="4" name="Picture 2" descr="C:\Users\Windows\Desktop\maculae-vertebrates-otoconia-ear-hair-cells-membr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092" y="1143000"/>
            <a:ext cx="3758308" cy="2016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/>
              <a:t>Test for semicircular canals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Revolving Chair test or Barany Test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Caloric Test or ice water test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Test for utricle and </a:t>
            </a:r>
            <a:r>
              <a:rPr lang="en-US" b="1" dirty="0" err="1" smtClean="0"/>
              <a:t>saccule</a:t>
            </a: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Balancing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Reference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1.Essentials of medical </a:t>
            </a:r>
            <a:r>
              <a:rPr lang="en-US" dirty="0" err="1" smtClean="0"/>
              <a:t>Physiology:K.sembulinhgam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sembulingam,Eigth</a:t>
            </a:r>
            <a:r>
              <a:rPr lang="en-US" dirty="0" smtClean="0"/>
              <a:t> edition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2.Comprehensive </a:t>
            </a:r>
            <a:r>
              <a:rPr lang="en-US" dirty="0" smtClean="0"/>
              <a:t>Textbook of medical </a:t>
            </a:r>
            <a:r>
              <a:rPr lang="en-US" dirty="0" err="1" smtClean="0"/>
              <a:t>Physiology,Gopal</a:t>
            </a:r>
            <a:r>
              <a:rPr lang="en-US" dirty="0" smtClean="0"/>
              <a:t> Krishna </a:t>
            </a:r>
            <a:r>
              <a:rPr lang="en-US" dirty="0" err="1" smtClean="0"/>
              <a:t>Pal,Pravati</a:t>
            </a:r>
            <a:r>
              <a:rPr lang="en-US" dirty="0" smtClean="0"/>
              <a:t> </a:t>
            </a:r>
            <a:r>
              <a:rPr lang="en-US" dirty="0" err="1" smtClean="0"/>
              <a:t>Pal,Nivedita</a:t>
            </a:r>
            <a:r>
              <a:rPr lang="en-US" dirty="0" smtClean="0"/>
              <a:t>   </a:t>
            </a:r>
            <a:r>
              <a:rPr lang="en-US" dirty="0" err="1" smtClean="0"/>
              <a:t>Nanda.First</a:t>
            </a:r>
            <a:r>
              <a:rPr lang="en-US" dirty="0" smtClean="0"/>
              <a:t> </a:t>
            </a:r>
            <a:r>
              <a:rPr lang="en-US" dirty="0" smtClean="0"/>
              <a:t>edition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3.Textbook of Medical Physiology, </a:t>
            </a:r>
            <a:r>
              <a:rPr lang="en-US" dirty="0" err="1" smtClean="0"/>
              <a:t>Geetha</a:t>
            </a:r>
            <a:r>
              <a:rPr lang="en-US" dirty="0" smtClean="0"/>
              <a:t> </a:t>
            </a:r>
            <a:r>
              <a:rPr lang="en-US" dirty="0" err="1" smtClean="0"/>
              <a:t>N,second</a:t>
            </a:r>
            <a:r>
              <a:rPr lang="en-US" dirty="0" smtClean="0"/>
              <a:t> edition</a:t>
            </a: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i="1" dirty="0" smtClean="0"/>
              <a:t>THANK YOU</a:t>
            </a:r>
            <a:endParaRPr lang="en-US" sz="4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/>
              <a:t>Vestibular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983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Vestibular apparatus is the part of labyrinth or</a:t>
            </a:r>
          </a:p>
          <a:p>
            <a:pPr>
              <a:buNone/>
            </a:pPr>
            <a:r>
              <a:rPr lang="en-US" dirty="0" smtClean="0"/>
              <a:t>Inner ear</a:t>
            </a:r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Each vestibular apparatus consists of  two sac</a:t>
            </a:r>
          </a:p>
          <a:p>
            <a:pPr algn="just">
              <a:buNone/>
            </a:pPr>
            <a:r>
              <a:rPr lang="en-US" dirty="0" smtClean="0"/>
              <a:t>like structures called utricle and </a:t>
            </a:r>
            <a:r>
              <a:rPr lang="en-US" dirty="0" err="1" smtClean="0"/>
              <a:t>saccule</a:t>
            </a:r>
            <a:r>
              <a:rPr lang="en-US" dirty="0" smtClean="0"/>
              <a:t> and</a:t>
            </a:r>
          </a:p>
          <a:p>
            <a:pPr algn="just">
              <a:buNone/>
            </a:pPr>
            <a:r>
              <a:rPr lang="en-US" dirty="0" smtClean="0"/>
              <a:t>three semicircular canals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Semicircular canals open into utricle through</a:t>
            </a:r>
          </a:p>
          <a:p>
            <a:pPr algn="just">
              <a:buNone/>
            </a:pPr>
            <a:r>
              <a:rPr lang="en-US" dirty="0" smtClean="0"/>
              <a:t>five openings and utricle in turn to </a:t>
            </a:r>
            <a:r>
              <a:rPr lang="en-US" dirty="0" err="1" smtClean="0"/>
              <a:t>saccule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Vestibular apparatus</a:t>
            </a:r>
            <a:endParaRPr lang="en-US" b="1" dirty="0"/>
          </a:p>
        </p:txBody>
      </p:sp>
      <p:pic>
        <p:nvPicPr>
          <p:cNvPr id="4" name="Content Placeholder 3" descr="untitled.jpg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66800"/>
            <a:ext cx="7543800" cy="5306361"/>
          </a:xfrm>
        </p:spPr>
      </p:pic>
      <p:sp>
        <p:nvSpPr>
          <p:cNvPr id="5" name="TextBox 4"/>
          <p:cNvSpPr txBox="1"/>
          <p:nvPr/>
        </p:nvSpPr>
        <p:spPr>
          <a:xfrm>
            <a:off x="2286000" y="6553200"/>
            <a:ext cx="403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Picture courtesy :Guyton and Hall’s Text book of Medical Physiology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SEMICIRCULAR CANALS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Semicircular canals are the tubular structures</a:t>
            </a:r>
          </a:p>
          <a:p>
            <a:pPr>
              <a:buNone/>
            </a:pPr>
            <a:r>
              <a:rPr lang="en-US" dirty="0" smtClean="0"/>
              <a:t>placed at right angles to each other. </a:t>
            </a:r>
          </a:p>
          <a:p>
            <a:pPr>
              <a:buNone/>
            </a:pPr>
            <a:r>
              <a:rPr lang="en-US" dirty="0" smtClean="0"/>
              <a:t>1. Anterior or superior canal</a:t>
            </a:r>
          </a:p>
          <a:p>
            <a:pPr>
              <a:buNone/>
            </a:pPr>
            <a:r>
              <a:rPr lang="en-US" dirty="0" smtClean="0"/>
              <a:t>2. Posterior canal</a:t>
            </a:r>
          </a:p>
          <a:p>
            <a:pPr>
              <a:buNone/>
            </a:pPr>
            <a:r>
              <a:rPr lang="en-US" dirty="0" smtClean="0"/>
              <a:t>3. Lateral or horizontal or external canal</a:t>
            </a:r>
          </a:p>
          <a:p>
            <a:pPr>
              <a:buNone/>
            </a:pPr>
            <a:r>
              <a:rPr lang="en-US" dirty="0" smtClean="0"/>
              <a:t>This type of arrangement represent the three axes</a:t>
            </a:r>
          </a:p>
          <a:p>
            <a:pPr>
              <a:buNone/>
            </a:pPr>
            <a:r>
              <a:rPr lang="en-US" dirty="0" smtClean="0"/>
              <a:t> of rotation </a:t>
            </a:r>
          </a:p>
          <a:p>
            <a:r>
              <a:rPr lang="en-US" dirty="0" smtClean="0"/>
              <a:t>Vertical</a:t>
            </a:r>
          </a:p>
          <a:p>
            <a:r>
              <a:rPr lang="en-US" dirty="0" smtClean="0"/>
              <a:t>Anteroposterior </a:t>
            </a:r>
          </a:p>
          <a:p>
            <a:r>
              <a:rPr lang="en-US" dirty="0" smtClean="0"/>
              <a:t>Transverse axes.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of semicircular canals</a:t>
            </a:r>
            <a:endParaRPr lang="en-US" dirty="0"/>
          </a:p>
        </p:txBody>
      </p:sp>
      <p:pic>
        <p:nvPicPr>
          <p:cNvPr id="4" name="Content Placeholder 3" descr="Cana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057536"/>
            <a:ext cx="3657600" cy="5611294"/>
          </a:xfrm>
        </p:spPr>
      </p:pic>
      <p:sp>
        <p:nvSpPr>
          <p:cNvPr id="5" name="Rectangle 4"/>
          <p:cNvSpPr/>
          <p:nvPr/>
        </p:nvSpPr>
        <p:spPr>
          <a:xfrm>
            <a:off x="21336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https://www.slideshare.net/vjorwal/0-inner-ear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SEMICIRCULAR CANALS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0292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One pair of semicircular canals will be in</a:t>
            </a:r>
          </a:p>
          <a:p>
            <a:pPr>
              <a:buNone/>
            </a:pPr>
            <a:r>
              <a:rPr lang="en-US" sz="3600" dirty="0" smtClean="0"/>
              <a:t>the same plane</a:t>
            </a:r>
          </a:p>
          <a:p>
            <a:pPr>
              <a:buNone/>
            </a:pPr>
            <a:r>
              <a:rPr lang="en-US" sz="3600" dirty="0" smtClean="0"/>
              <a:t>These pairs are called synergistic pairs</a:t>
            </a:r>
          </a:p>
          <a:p>
            <a:r>
              <a:rPr lang="en-US" sz="3600" dirty="0" smtClean="0"/>
              <a:t>They are right anterior canal and left posterior canal</a:t>
            </a:r>
          </a:p>
          <a:p>
            <a:r>
              <a:rPr lang="en-US" sz="3600" dirty="0" smtClean="0"/>
              <a:t>Left superior and Right posterior canals</a:t>
            </a:r>
          </a:p>
          <a:p>
            <a:r>
              <a:rPr lang="en-US" sz="3600" dirty="0" smtClean="0"/>
              <a:t>Two horizontal canals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Crista</a:t>
            </a:r>
            <a:r>
              <a:rPr lang="en-US" b="1" dirty="0" smtClean="0"/>
              <a:t> </a:t>
            </a:r>
            <a:r>
              <a:rPr lang="en-US" b="1" dirty="0" err="1" smtClean="0"/>
              <a:t>Ampullaris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part where each canal open into utricle is an</a:t>
            </a:r>
          </a:p>
          <a:p>
            <a:pPr>
              <a:buNone/>
            </a:pPr>
            <a:r>
              <a:rPr lang="en-US" dirty="0" smtClean="0"/>
              <a:t>enlargement called </a:t>
            </a:r>
            <a:r>
              <a:rPr lang="en-US" b="1" dirty="0" err="1" smtClean="0"/>
              <a:t>ampulla</a:t>
            </a:r>
            <a:r>
              <a:rPr lang="en-US" b="1" dirty="0" smtClean="0"/>
              <a:t> </a:t>
            </a:r>
            <a:r>
              <a:rPr lang="en-US" dirty="0" smtClean="0"/>
              <a:t>and in the </a:t>
            </a:r>
            <a:r>
              <a:rPr lang="en-US" dirty="0" err="1" smtClean="0"/>
              <a:t>ampulla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is the </a:t>
            </a:r>
            <a:r>
              <a:rPr lang="en-US" b="1" dirty="0" smtClean="0"/>
              <a:t>sense organ </a:t>
            </a:r>
            <a:r>
              <a:rPr lang="en-US" b="1" dirty="0" err="1" smtClean="0"/>
              <a:t>crista</a:t>
            </a:r>
            <a:r>
              <a:rPr lang="en-US" b="1" dirty="0" smtClean="0"/>
              <a:t> </a:t>
            </a:r>
            <a:r>
              <a:rPr lang="en-US" b="1" dirty="0" err="1" smtClean="0"/>
              <a:t>ampullaris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just">
              <a:buNone/>
            </a:pPr>
            <a:r>
              <a:rPr lang="en-US" dirty="0" err="1" smtClean="0"/>
              <a:t>Crista</a:t>
            </a:r>
            <a:r>
              <a:rPr lang="en-US" dirty="0" smtClean="0"/>
              <a:t> </a:t>
            </a:r>
            <a:r>
              <a:rPr lang="en-US" dirty="0" err="1" smtClean="0"/>
              <a:t>ampullaris</a:t>
            </a:r>
            <a:r>
              <a:rPr lang="en-US" dirty="0" smtClean="0"/>
              <a:t> is formed by a </a:t>
            </a:r>
            <a:r>
              <a:rPr lang="en-US" b="1" dirty="0" smtClean="0"/>
              <a:t>receptor</a:t>
            </a:r>
          </a:p>
          <a:p>
            <a:pPr algn="just">
              <a:buNone/>
            </a:pPr>
            <a:r>
              <a:rPr lang="en-US" b="1" dirty="0" smtClean="0"/>
              <a:t>epithelium (</a:t>
            </a:r>
            <a:r>
              <a:rPr lang="en-US" b="1" dirty="0" err="1" smtClean="0"/>
              <a:t>neuroepithelium</a:t>
            </a:r>
            <a:r>
              <a:rPr lang="en-US" b="1" dirty="0" smtClean="0"/>
              <a:t>),</a:t>
            </a:r>
            <a:r>
              <a:rPr lang="en-US" dirty="0" smtClean="0"/>
              <a:t>which consists of</a:t>
            </a:r>
          </a:p>
          <a:p>
            <a:pPr algn="just">
              <a:buNone/>
            </a:pPr>
            <a:r>
              <a:rPr lang="en-US" dirty="0" smtClean="0"/>
              <a:t>hair cells, supporting cells and secreting</a:t>
            </a:r>
          </a:p>
          <a:p>
            <a:pPr algn="just">
              <a:buNone/>
            </a:pPr>
            <a:r>
              <a:rPr lang="en-US" dirty="0" smtClean="0"/>
              <a:t>epithelial cells.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1285</Words>
  <Application>Microsoft Office PowerPoint</Application>
  <PresentationFormat>On-screen Show (4:3)</PresentationFormat>
  <Paragraphs>229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Vestibular Apparatus</vt:lpstr>
      <vt:lpstr>Balance</vt:lpstr>
      <vt:lpstr>Slide 3</vt:lpstr>
      <vt:lpstr>Vestibular apparatus</vt:lpstr>
      <vt:lpstr>Vestibular apparatus</vt:lpstr>
      <vt:lpstr> SEMICIRCULAR CANALS </vt:lpstr>
      <vt:lpstr>Position of semicircular canals</vt:lpstr>
      <vt:lpstr>SEMICIRCULAR CANALS</vt:lpstr>
      <vt:lpstr>Crista Ampullaris</vt:lpstr>
      <vt:lpstr>Crista Ampullaris</vt:lpstr>
      <vt:lpstr> Cilia of hair cells </vt:lpstr>
      <vt:lpstr>Slide 12</vt:lpstr>
      <vt:lpstr>Macula</vt:lpstr>
      <vt:lpstr>Slide 14</vt:lpstr>
      <vt:lpstr>Macula</vt:lpstr>
      <vt:lpstr>Nerve supply to vestibular apparatus</vt:lpstr>
      <vt:lpstr>Nerve supply to vestibular apparatus</vt:lpstr>
      <vt:lpstr>Vestibular nuclei</vt:lpstr>
      <vt:lpstr>Vestibular nuclei</vt:lpstr>
      <vt:lpstr>Nerve supply to vestibular apparatus</vt:lpstr>
      <vt:lpstr>Connections of  vestibular apparatus</vt:lpstr>
      <vt:lpstr>Connections of  vestibular apparatus</vt:lpstr>
      <vt:lpstr>Connections of  vestibular apparatus</vt:lpstr>
      <vt:lpstr>Connections of  vestibular apparatus</vt:lpstr>
      <vt:lpstr>Slide 25</vt:lpstr>
      <vt:lpstr>Functions of  vestibular apparatus</vt:lpstr>
      <vt:lpstr>Functions of  Semicircular canal</vt:lpstr>
      <vt:lpstr>Functions of  Semicircular canal</vt:lpstr>
      <vt:lpstr>Slide 29</vt:lpstr>
      <vt:lpstr>Mechanism of stimulation</vt:lpstr>
      <vt:lpstr>Mechanism of stimulation</vt:lpstr>
      <vt:lpstr>Mechanism of stimulation</vt:lpstr>
      <vt:lpstr>Utricle and saccule-Functions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Vestibular Apparatus</dc:title>
  <dc:creator>DR ANOOP S</dc:creator>
  <cp:lastModifiedBy>Windows</cp:lastModifiedBy>
  <cp:revision>47</cp:revision>
  <dcterms:created xsi:type="dcterms:W3CDTF">2009-11-24T05:48:18Z</dcterms:created>
  <dcterms:modified xsi:type="dcterms:W3CDTF">2020-08-25T08:20:01Z</dcterms:modified>
</cp:coreProperties>
</file>